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Mokoto" charset="1" panose="00000000000000000000"/>
      <p:regular r:id="rId13"/>
    </p:embeddedFont>
    <p:embeddedFont>
      <p:font typeface="Canva Sans Bold" charset="1" panose="020B0803030501040103"/>
      <p:regular r:id="rId14"/>
    </p:embeddedFont>
    <p:embeddedFont>
      <p:font typeface="Canva Sans" charset="1" panose="020B0503030501040103"/>
      <p:regular r:id="rId15"/>
    </p:embeddedFont>
    <p:embeddedFont>
      <p:font typeface="Sniglet" charset="1" panose="0407050503010002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1028700" y="2673847"/>
            <a:ext cx="15826460" cy="4219829"/>
          </a:xfrm>
          <a:prstGeom prst="rect">
            <a:avLst/>
          </a:prstGeom>
        </p:spPr>
        <p:txBody>
          <a:bodyPr anchor="t" rtlCol="false" tIns="0" lIns="0" bIns="0" rIns="0">
            <a:spAutoFit/>
          </a:bodyPr>
          <a:lstStyle/>
          <a:p>
            <a:pPr algn="l" marL="0" indent="0" lvl="0">
              <a:lnSpc>
                <a:spcPts val="16768"/>
              </a:lnSpc>
            </a:pPr>
            <a:r>
              <a:rPr lang="en-US" sz="13100" spc="-1624">
                <a:solidFill>
                  <a:srgbClr val="05061C"/>
                </a:solidFill>
                <a:latin typeface="Mokoto"/>
              </a:rPr>
              <a:t>PROYECTO BIMESTRAL</a:t>
            </a:r>
          </a:p>
        </p:txBody>
      </p:sp>
      <p:sp>
        <p:nvSpPr>
          <p:cNvPr name="TextBox 3" id="3"/>
          <p:cNvSpPr txBox="true"/>
          <p:nvPr/>
        </p:nvSpPr>
        <p:spPr>
          <a:xfrm rot="0">
            <a:off x="1028700" y="225708"/>
            <a:ext cx="10569348" cy="1456850"/>
          </a:xfrm>
          <a:prstGeom prst="rect">
            <a:avLst/>
          </a:prstGeom>
        </p:spPr>
        <p:txBody>
          <a:bodyPr anchor="t" rtlCol="false" tIns="0" lIns="0" bIns="0" rIns="0">
            <a:spAutoFit/>
          </a:bodyPr>
          <a:lstStyle/>
          <a:p>
            <a:pPr algn="l">
              <a:lnSpc>
                <a:spcPts val="3913"/>
              </a:lnSpc>
            </a:pPr>
            <a:r>
              <a:rPr lang="en-US" sz="2942">
                <a:solidFill>
                  <a:srgbClr val="FBFEFE"/>
                </a:solidFill>
                <a:latin typeface="Canva Sans Bold"/>
              </a:rPr>
              <a:t>Proyecto Realizado por:</a:t>
            </a:r>
          </a:p>
          <a:p>
            <a:pPr algn="l">
              <a:lnSpc>
                <a:spcPts val="3913"/>
              </a:lnSpc>
            </a:pPr>
            <a:r>
              <a:rPr lang="en-US" sz="2942">
                <a:solidFill>
                  <a:srgbClr val="FBFEFE"/>
                </a:solidFill>
                <a:latin typeface="Canva Sans Bold"/>
              </a:rPr>
              <a:t>Marco Abarca</a:t>
            </a:r>
          </a:p>
          <a:p>
            <a:pPr algn="l" marL="0" indent="0" lvl="0">
              <a:lnSpc>
                <a:spcPts val="3913"/>
              </a:lnSpc>
            </a:pPr>
            <a:r>
              <a:rPr lang="en-US" sz="2942">
                <a:solidFill>
                  <a:srgbClr val="FBFEFE"/>
                </a:solidFill>
                <a:latin typeface="Canva Sans Bold"/>
              </a:rPr>
              <a:t>Juan Pablo Landi</a:t>
            </a:r>
          </a:p>
        </p:txBody>
      </p:sp>
      <p:sp>
        <p:nvSpPr>
          <p:cNvPr name="Freeform 4" id="4"/>
          <p:cNvSpPr/>
          <p:nvPr/>
        </p:nvSpPr>
        <p:spPr>
          <a:xfrm flipH="false" flipV="false" rot="5400000">
            <a:off x="11284087" y="-1406260"/>
            <a:ext cx="2525072" cy="3773885"/>
          </a:xfrm>
          <a:custGeom>
            <a:avLst/>
            <a:gdLst/>
            <a:ahLst/>
            <a:cxnLst/>
            <a:rect r="r" b="b" t="t" l="l"/>
            <a:pathLst>
              <a:path h="3773885" w="2525072">
                <a:moveTo>
                  <a:pt x="0" y="0"/>
                </a:moveTo>
                <a:lnTo>
                  <a:pt x="2525072" y="0"/>
                </a:lnTo>
                <a:lnTo>
                  <a:pt x="2525072" y="3773885"/>
                </a:lnTo>
                <a:lnTo>
                  <a:pt x="0" y="3773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992" y="7364372"/>
            <a:ext cx="9453842" cy="3919047"/>
          </a:xfrm>
          <a:custGeom>
            <a:avLst/>
            <a:gdLst/>
            <a:ahLst/>
            <a:cxnLst/>
            <a:rect r="r" b="b" t="t" l="l"/>
            <a:pathLst>
              <a:path h="3919047" w="9453842">
                <a:moveTo>
                  <a:pt x="0" y="0"/>
                </a:moveTo>
                <a:lnTo>
                  <a:pt x="9453842" y="0"/>
                </a:lnTo>
                <a:lnTo>
                  <a:pt x="9453842" y="3919048"/>
                </a:lnTo>
                <a:lnTo>
                  <a:pt x="0" y="3919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8592438" y="1427933"/>
            <a:ext cx="956758" cy="5979735"/>
          </a:xfrm>
          <a:custGeom>
            <a:avLst/>
            <a:gdLst/>
            <a:ahLst/>
            <a:cxnLst/>
            <a:rect r="r" b="b" t="t" l="l"/>
            <a:pathLst>
              <a:path h="5979735" w="956758">
                <a:moveTo>
                  <a:pt x="0" y="0"/>
                </a:moveTo>
                <a:lnTo>
                  <a:pt x="956758" y="0"/>
                </a:lnTo>
                <a:lnTo>
                  <a:pt x="956758" y="5979735"/>
                </a:lnTo>
                <a:lnTo>
                  <a:pt x="0" y="59797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139840" y="-873347"/>
            <a:ext cx="4133590" cy="4133590"/>
          </a:xfrm>
          <a:custGeom>
            <a:avLst/>
            <a:gdLst/>
            <a:ahLst/>
            <a:cxnLst/>
            <a:rect r="r" b="b" t="t" l="l"/>
            <a:pathLst>
              <a:path h="4133590" w="4133590">
                <a:moveTo>
                  <a:pt x="0" y="0"/>
                </a:moveTo>
                <a:lnTo>
                  <a:pt x="4133590" y="0"/>
                </a:lnTo>
                <a:lnTo>
                  <a:pt x="4133590" y="4133590"/>
                </a:lnTo>
                <a:lnTo>
                  <a:pt x="0" y="4133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8843977" y="3014944"/>
            <a:ext cx="858907" cy="5979735"/>
          </a:xfrm>
          <a:custGeom>
            <a:avLst/>
            <a:gdLst/>
            <a:ahLst/>
            <a:cxnLst/>
            <a:rect r="r" b="b" t="t" l="l"/>
            <a:pathLst>
              <a:path h="5979735" w="858907">
                <a:moveTo>
                  <a:pt x="0" y="0"/>
                </a:moveTo>
                <a:lnTo>
                  <a:pt x="858907" y="0"/>
                </a:lnTo>
                <a:lnTo>
                  <a:pt x="858907" y="5979736"/>
                </a:lnTo>
                <a:lnTo>
                  <a:pt x="0" y="59797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278832" y="7229853"/>
            <a:ext cx="2487716" cy="5105388"/>
          </a:xfrm>
          <a:custGeom>
            <a:avLst/>
            <a:gdLst/>
            <a:ahLst/>
            <a:cxnLst/>
            <a:rect r="r" b="b" t="t" l="l"/>
            <a:pathLst>
              <a:path h="5105388" w="2487716">
                <a:moveTo>
                  <a:pt x="0" y="0"/>
                </a:moveTo>
                <a:lnTo>
                  <a:pt x="2487716" y="0"/>
                </a:lnTo>
                <a:lnTo>
                  <a:pt x="2487716" y="5105388"/>
                </a:lnTo>
                <a:lnTo>
                  <a:pt x="0" y="51053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022975" y="7229853"/>
            <a:ext cx="2633170" cy="3368008"/>
          </a:xfrm>
          <a:custGeom>
            <a:avLst/>
            <a:gdLst/>
            <a:ahLst/>
            <a:cxnLst/>
            <a:rect r="r" b="b" t="t" l="l"/>
            <a:pathLst>
              <a:path h="3368008" w="2633170">
                <a:moveTo>
                  <a:pt x="0" y="0"/>
                </a:moveTo>
                <a:lnTo>
                  <a:pt x="2633171" y="0"/>
                </a:lnTo>
                <a:lnTo>
                  <a:pt x="2633171" y="3368009"/>
                </a:lnTo>
                <a:lnTo>
                  <a:pt x="0" y="33680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051031" y="7364372"/>
            <a:ext cx="2608676" cy="3368008"/>
          </a:xfrm>
          <a:custGeom>
            <a:avLst/>
            <a:gdLst/>
            <a:ahLst/>
            <a:cxnLst/>
            <a:rect r="r" b="b" t="t" l="l"/>
            <a:pathLst>
              <a:path h="3368008" w="2608676">
                <a:moveTo>
                  <a:pt x="0" y="0"/>
                </a:moveTo>
                <a:lnTo>
                  <a:pt x="2608676" y="0"/>
                </a:lnTo>
                <a:lnTo>
                  <a:pt x="2608676" y="3368009"/>
                </a:lnTo>
                <a:lnTo>
                  <a:pt x="0" y="33680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grpSp>
        <p:nvGrpSpPr>
          <p:cNvPr name="Group 2" id="2"/>
          <p:cNvGrpSpPr/>
          <p:nvPr/>
        </p:nvGrpSpPr>
        <p:grpSpPr>
          <a:xfrm rot="0">
            <a:off x="-696440" y="1689003"/>
            <a:ext cx="20835606" cy="2604951"/>
            <a:chOff x="0" y="0"/>
            <a:chExt cx="5487567" cy="686078"/>
          </a:xfrm>
        </p:grpSpPr>
        <p:sp>
          <p:nvSpPr>
            <p:cNvPr name="Freeform 3" id="3"/>
            <p:cNvSpPr/>
            <p:nvPr/>
          </p:nvSpPr>
          <p:spPr>
            <a:xfrm flipH="false" flipV="false" rot="0">
              <a:off x="0" y="0"/>
              <a:ext cx="5487567" cy="686078"/>
            </a:xfrm>
            <a:custGeom>
              <a:avLst/>
              <a:gdLst/>
              <a:ahLst/>
              <a:cxnLst/>
              <a:rect r="r" b="b" t="t" l="l"/>
              <a:pathLst>
                <a:path h="686078" w="5487567">
                  <a:moveTo>
                    <a:pt x="0" y="0"/>
                  </a:moveTo>
                  <a:lnTo>
                    <a:pt x="5487567" y="0"/>
                  </a:lnTo>
                  <a:lnTo>
                    <a:pt x="5487567" y="686078"/>
                  </a:lnTo>
                  <a:lnTo>
                    <a:pt x="0" y="686078"/>
                  </a:lnTo>
                  <a:close/>
                </a:path>
              </a:pathLst>
            </a:custGeom>
            <a:solidFill>
              <a:srgbClr val="4E767D"/>
            </a:solidFill>
          </p:spPr>
        </p:sp>
        <p:sp>
          <p:nvSpPr>
            <p:cNvPr name="TextBox 4" id="4"/>
            <p:cNvSpPr txBox="true"/>
            <p:nvPr/>
          </p:nvSpPr>
          <p:spPr>
            <a:xfrm>
              <a:off x="0" y="-47625"/>
              <a:ext cx="5487567" cy="733703"/>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1443832" y="2563938"/>
            <a:ext cx="15400337" cy="1543050"/>
          </a:xfrm>
          <a:prstGeom prst="rect">
            <a:avLst/>
          </a:prstGeom>
        </p:spPr>
        <p:txBody>
          <a:bodyPr anchor="t" rtlCol="false" tIns="0" lIns="0" bIns="0" rIns="0">
            <a:spAutoFit/>
          </a:bodyPr>
          <a:lstStyle/>
          <a:p>
            <a:pPr algn="ctr" marL="0" indent="0" lvl="0">
              <a:lnSpc>
                <a:spcPts val="12120"/>
              </a:lnSpc>
              <a:spcBef>
                <a:spcPct val="0"/>
              </a:spcBef>
            </a:pPr>
            <a:r>
              <a:rPr lang="en-US" sz="10100" spc="-606">
                <a:solidFill>
                  <a:srgbClr val="F0F6F5"/>
                </a:solidFill>
                <a:latin typeface="Mokoto"/>
              </a:rPr>
              <a:t>Introducción</a:t>
            </a:r>
          </a:p>
        </p:txBody>
      </p:sp>
      <p:sp>
        <p:nvSpPr>
          <p:cNvPr name="TextBox 6" id="6"/>
          <p:cNvSpPr txBox="true"/>
          <p:nvPr/>
        </p:nvSpPr>
        <p:spPr>
          <a:xfrm rot="0">
            <a:off x="3023523" y="4953815"/>
            <a:ext cx="9026723" cy="3566664"/>
          </a:xfrm>
          <a:prstGeom prst="rect">
            <a:avLst/>
          </a:prstGeom>
        </p:spPr>
        <p:txBody>
          <a:bodyPr anchor="t" rtlCol="false" tIns="0" lIns="0" bIns="0" rIns="0">
            <a:spAutoFit/>
          </a:bodyPr>
          <a:lstStyle/>
          <a:p>
            <a:pPr algn="l">
              <a:lnSpc>
                <a:spcPts val="4743"/>
              </a:lnSpc>
            </a:pPr>
            <a:r>
              <a:rPr lang="en-US" sz="3388">
                <a:solidFill>
                  <a:srgbClr val="000000"/>
                </a:solidFill>
                <a:latin typeface="Canva Sans"/>
              </a:rPr>
              <a:t>El objetivo del proyecto es desarrollar un sistema que facilite la declaración de impuestos a la renta para calcular la rebaja correspondiente. Este sistema consultará la tabla de impuestos a la renta del 2023 para personas naturales.</a:t>
            </a:r>
          </a:p>
        </p:txBody>
      </p:sp>
      <p:sp>
        <p:nvSpPr>
          <p:cNvPr name="Freeform 7" id="7"/>
          <p:cNvSpPr/>
          <p:nvPr/>
        </p:nvSpPr>
        <p:spPr>
          <a:xfrm flipH="false" flipV="false" rot="413682">
            <a:off x="13794648" y="5923812"/>
            <a:ext cx="3280042" cy="3273272"/>
          </a:xfrm>
          <a:custGeom>
            <a:avLst/>
            <a:gdLst/>
            <a:ahLst/>
            <a:cxnLst/>
            <a:rect r="r" b="b" t="t" l="l"/>
            <a:pathLst>
              <a:path h="3273272" w="3280042">
                <a:moveTo>
                  <a:pt x="0" y="0"/>
                </a:moveTo>
                <a:lnTo>
                  <a:pt x="3280042" y="0"/>
                </a:lnTo>
                <a:lnTo>
                  <a:pt x="3280042" y="3273272"/>
                </a:lnTo>
                <a:lnTo>
                  <a:pt x="0" y="3273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530817" y="4293954"/>
            <a:ext cx="3357828" cy="5231743"/>
          </a:xfrm>
          <a:custGeom>
            <a:avLst/>
            <a:gdLst/>
            <a:ahLst/>
            <a:cxnLst/>
            <a:rect r="r" b="b" t="t" l="l"/>
            <a:pathLst>
              <a:path h="5231743" w="3357828">
                <a:moveTo>
                  <a:pt x="0" y="0"/>
                </a:moveTo>
                <a:lnTo>
                  <a:pt x="3357829" y="0"/>
                </a:lnTo>
                <a:lnTo>
                  <a:pt x="3357829" y="5231744"/>
                </a:lnTo>
                <a:lnTo>
                  <a:pt x="0" y="5231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863257" y="-613727"/>
            <a:ext cx="9751946" cy="2563471"/>
          </a:xfrm>
          <a:custGeom>
            <a:avLst/>
            <a:gdLst/>
            <a:ahLst/>
            <a:cxnLst/>
            <a:rect r="r" b="b" t="t" l="l"/>
            <a:pathLst>
              <a:path h="2563471" w="9751946">
                <a:moveTo>
                  <a:pt x="9751946" y="0"/>
                </a:moveTo>
                <a:lnTo>
                  <a:pt x="0" y="0"/>
                </a:lnTo>
                <a:lnTo>
                  <a:pt x="0" y="2563471"/>
                </a:lnTo>
                <a:lnTo>
                  <a:pt x="9751946" y="2563471"/>
                </a:lnTo>
                <a:lnTo>
                  <a:pt x="9751946"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767D"/>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12461598" y="-60753"/>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777208"/>
            <a:ext cx="16374040" cy="8732583"/>
            <a:chOff x="0" y="0"/>
            <a:chExt cx="4312504" cy="2299940"/>
          </a:xfrm>
        </p:grpSpPr>
        <p:sp>
          <p:nvSpPr>
            <p:cNvPr name="Freeform 4" id="4"/>
            <p:cNvSpPr/>
            <p:nvPr/>
          </p:nvSpPr>
          <p:spPr>
            <a:xfrm flipH="false" flipV="false" rot="0">
              <a:off x="0" y="0"/>
              <a:ext cx="4312504" cy="2299940"/>
            </a:xfrm>
            <a:custGeom>
              <a:avLst/>
              <a:gdLst/>
              <a:ahLst/>
              <a:cxnLst/>
              <a:rect r="r" b="b" t="t" l="l"/>
              <a:pathLst>
                <a:path h="2299940" w="4312504">
                  <a:moveTo>
                    <a:pt x="0" y="0"/>
                  </a:moveTo>
                  <a:lnTo>
                    <a:pt x="4312504" y="0"/>
                  </a:lnTo>
                  <a:lnTo>
                    <a:pt x="4312504" y="2299940"/>
                  </a:lnTo>
                  <a:lnTo>
                    <a:pt x="0" y="2299940"/>
                  </a:lnTo>
                  <a:close/>
                </a:path>
              </a:pathLst>
            </a:custGeom>
            <a:solidFill>
              <a:srgbClr val="F0F6F5"/>
            </a:solidFill>
          </p:spPr>
        </p:sp>
        <p:sp>
          <p:nvSpPr>
            <p:cNvPr name="TextBox 5" id="5"/>
            <p:cNvSpPr txBox="true"/>
            <p:nvPr/>
          </p:nvSpPr>
          <p:spPr>
            <a:xfrm>
              <a:off x="0" y="-47625"/>
              <a:ext cx="4312504" cy="2347565"/>
            </a:xfrm>
            <a:prstGeom prst="rect">
              <a:avLst/>
            </a:prstGeom>
          </p:spPr>
          <p:txBody>
            <a:bodyPr anchor="ctr" rtlCol="false" tIns="50800" lIns="50800" bIns="50800" rIns="50800"/>
            <a:lstStyle/>
            <a:p>
              <a:pPr algn="ctr">
                <a:lnSpc>
                  <a:spcPts val="3174"/>
                </a:lnSpc>
              </a:pPr>
            </a:p>
          </p:txBody>
        </p:sp>
      </p:grpSp>
      <p:sp>
        <p:nvSpPr>
          <p:cNvPr name="TextBox 6" id="6"/>
          <p:cNvSpPr txBox="true"/>
          <p:nvPr/>
        </p:nvSpPr>
        <p:spPr>
          <a:xfrm rot="0">
            <a:off x="1391066" y="4543346"/>
            <a:ext cx="15649307" cy="1368737"/>
          </a:xfrm>
          <a:prstGeom prst="rect">
            <a:avLst/>
          </a:prstGeom>
        </p:spPr>
        <p:txBody>
          <a:bodyPr anchor="t" rtlCol="false" tIns="0" lIns="0" bIns="0" rIns="0">
            <a:spAutoFit/>
          </a:bodyPr>
          <a:lstStyle/>
          <a:p>
            <a:pPr algn="ctr" marL="0" indent="0" lvl="0">
              <a:lnSpc>
                <a:spcPts val="10771"/>
              </a:lnSpc>
            </a:pPr>
            <a:r>
              <a:rPr lang="en-US" sz="8976" spc="-394">
                <a:solidFill>
                  <a:srgbClr val="000000"/>
                </a:solidFill>
                <a:latin typeface="Mokoto Heavy"/>
              </a:rPr>
              <a:t>CODIGO</a:t>
            </a:r>
          </a:p>
        </p:txBody>
      </p:sp>
      <p:sp>
        <p:nvSpPr>
          <p:cNvPr name="Freeform 7" id="7"/>
          <p:cNvSpPr/>
          <p:nvPr/>
        </p:nvSpPr>
        <p:spPr>
          <a:xfrm flipH="false" flipV="false" rot="0">
            <a:off x="-811960" y="7641457"/>
            <a:ext cx="3824759" cy="3859848"/>
          </a:xfrm>
          <a:custGeom>
            <a:avLst/>
            <a:gdLst/>
            <a:ahLst/>
            <a:cxnLst/>
            <a:rect r="r" b="b" t="t" l="l"/>
            <a:pathLst>
              <a:path h="3859848" w="3824759">
                <a:moveTo>
                  <a:pt x="0" y="0"/>
                </a:moveTo>
                <a:lnTo>
                  <a:pt x="3824759" y="0"/>
                </a:lnTo>
                <a:lnTo>
                  <a:pt x="3824759" y="3859848"/>
                </a:lnTo>
                <a:lnTo>
                  <a:pt x="0" y="3859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90644" y="-279825"/>
            <a:ext cx="3080752" cy="3103322"/>
          </a:xfrm>
          <a:custGeom>
            <a:avLst/>
            <a:gdLst/>
            <a:ahLst/>
            <a:cxnLst/>
            <a:rect r="r" b="b" t="t" l="l"/>
            <a:pathLst>
              <a:path h="3103322" w="3080752">
                <a:moveTo>
                  <a:pt x="0" y="0"/>
                </a:moveTo>
                <a:lnTo>
                  <a:pt x="3080752" y="0"/>
                </a:lnTo>
                <a:lnTo>
                  <a:pt x="3080752" y="3103322"/>
                </a:lnTo>
                <a:lnTo>
                  <a:pt x="0" y="3103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70515" y="-714114"/>
            <a:ext cx="6832222" cy="2832266"/>
          </a:xfrm>
          <a:custGeom>
            <a:avLst/>
            <a:gdLst/>
            <a:ahLst/>
            <a:cxnLst/>
            <a:rect r="r" b="b" t="t" l="l"/>
            <a:pathLst>
              <a:path h="2832266" w="6832222">
                <a:moveTo>
                  <a:pt x="0" y="0"/>
                </a:moveTo>
                <a:lnTo>
                  <a:pt x="6832221" y="0"/>
                </a:lnTo>
                <a:lnTo>
                  <a:pt x="6832221" y="2832267"/>
                </a:lnTo>
                <a:lnTo>
                  <a:pt x="0" y="2832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606090" y="7217020"/>
            <a:ext cx="653210" cy="4082561"/>
          </a:xfrm>
          <a:custGeom>
            <a:avLst/>
            <a:gdLst/>
            <a:ahLst/>
            <a:cxnLst/>
            <a:rect r="r" b="b" t="t" l="l"/>
            <a:pathLst>
              <a:path h="4082561" w="653210">
                <a:moveTo>
                  <a:pt x="0" y="0"/>
                </a:moveTo>
                <a:lnTo>
                  <a:pt x="653210" y="0"/>
                </a:lnTo>
                <a:lnTo>
                  <a:pt x="653210" y="4082560"/>
                </a:lnTo>
                <a:lnTo>
                  <a:pt x="0" y="40825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5496804" y="7217020"/>
            <a:ext cx="586404" cy="4082561"/>
          </a:xfrm>
          <a:custGeom>
            <a:avLst/>
            <a:gdLst/>
            <a:ahLst/>
            <a:cxnLst/>
            <a:rect r="r" b="b" t="t" l="l"/>
            <a:pathLst>
              <a:path h="4082561" w="586404">
                <a:moveTo>
                  <a:pt x="0" y="0"/>
                </a:moveTo>
                <a:lnTo>
                  <a:pt x="586404" y="0"/>
                </a:lnTo>
                <a:lnTo>
                  <a:pt x="586404" y="4082560"/>
                </a:lnTo>
                <a:lnTo>
                  <a:pt x="0" y="40825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true" flipV="false" rot="0">
            <a:off x="-5860783" y="2668082"/>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true" flipV="false" rot="0">
            <a:off x="7501660" y="8875500"/>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671268" y="461898"/>
            <a:ext cx="16945463" cy="1283685"/>
          </a:xfrm>
          <a:prstGeom prst="rect">
            <a:avLst/>
          </a:prstGeom>
        </p:spPr>
        <p:txBody>
          <a:bodyPr anchor="t" rtlCol="false" tIns="0" lIns="0" bIns="0" rIns="0">
            <a:spAutoFit/>
          </a:bodyPr>
          <a:lstStyle/>
          <a:p>
            <a:pPr algn="ctr">
              <a:lnSpc>
                <a:spcPts val="9953"/>
              </a:lnSpc>
            </a:pPr>
            <a:r>
              <a:rPr lang="en-US" sz="8655">
                <a:solidFill>
                  <a:srgbClr val="000000"/>
                </a:solidFill>
                <a:latin typeface="Mokoto Heavy"/>
              </a:rPr>
              <a:t>CLASES</a:t>
            </a:r>
          </a:p>
        </p:txBody>
      </p:sp>
      <p:sp>
        <p:nvSpPr>
          <p:cNvPr name="TextBox 3" id="3"/>
          <p:cNvSpPr txBox="true"/>
          <p:nvPr/>
        </p:nvSpPr>
        <p:spPr>
          <a:xfrm rot="0">
            <a:off x="5012841" y="1697958"/>
            <a:ext cx="13275159" cy="83089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000000"/>
                </a:solidFill>
                <a:latin typeface="Sniglet"/>
              </a:rPr>
              <a:t>Para poder realizar este proyecto drelacionandolo al paradigma de la programacion denomiado “Programación Orienteada a Objetos” tuvimos que dividir el proyecto en varios paquetes y clases</a:t>
            </a:r>
          </a:p>
          <a:p>
            <a:pPr algn="l" marL="539748" indent="-269874" lvl="1">
              <a:lnSpc>
                <a:spcPts val="3499"/>
              </a:lnSpc>
              <a:buFont typeface="Arial"/>
              <a:buChar char="•"/>
            </a:pPr>
            <a:r>
              <a:rPr lang="en-US" sz="2499">
                <a:solidFill>
                  <a:srgbClr val="000000"/>
                </a:solidFill>
                <a:latin typeface="Sniglet"/>
              </a:rPr>
              <a:t>Paquetes: En estos alamacenamos 3 paquetes para respetar el principio de modelo, vista, controlador</a:t>
            </a:r>
          </a:p>
          <a:p>
            <a:pPr algn="l" marL="539748" indent="-269874" lvl="1">
              <a:lnSpc>
                <a:spcPts val="3499"/>
              </a:lnSpc>
              <a:buFont typeface="Arial"/>
              <a:buChar char="•"/>
            </a:pPr>
            <a:r>
              <a:rPr lang="en-US" sz="2499">
                <a:solidFill>
                  <a:srgbClr val="000000"/>
                </a:solidFill>
                <a:latin typeface="Sniglet"/>
              </a:rPr>
              <a:t>Clases: En este caso tuvimos que distribuir el proyecto en 5 clases distintas, las cuales fueron: </a:t>
            </a:r>
          </a:p>
          <a:p>
            <a:pPr algn="l">
              <a:lnSpc>
                <a:spcPts val="3499"/>
              </a:lnSpc>
            </a:pPr>
            <a:r>
              <a:rPr lang="en-US" sz="2499">
                <a:solidFill>
                  <a:srgbClr val="000000"/>
                </a:solidFill>
                <a:latin typeface="Sniglet"/>
              </a:rPr>
              <a:t>        - Ejecutor: Dicha clases será la que contenga el metodo main o metodo  principal para                   poder ejecutar nuestro proyecto</a:t>
            </a:r>
          </a:p>
          <a:p>
            <a:pPr algn="l">
              <a:lnSpc>
                <a:spcPts val="3499"/>
              </a:lnSpc>
            </a:pPr>
            <a:r>
              <a:rPr lang="en-US" sz="2499">
                <a:solidFill>
                  <a:srgbClr val="000000"/>
                </a:solidFill>
                <a:latin typeface="Sniglet"/>
              </a:rPr>
              <a:t>        -Usuario: En esta clase almacenamos los atributos y metodos que tenía que ver con la interacción con el usuario y con lo que el proyecto tenía como problemática como lo es calcular el valor de impuestos a pagar, etc.</a:t>
            </a:r>
          </a:p>
          <a:p>
            <a:pPr algn="l">
              <a:lnSpc>
                <a:spcPts val="3499"/>
              </a:lnSpc>
            </a:pPr>
            <a:r>
              <a:rPr lang="en-US" sz="2499">
                <a:solidFill>
                  <a:srgbClr val="000000"/>
                </a:solidFill>
                <a:latin typeface="Sniglet"/>
              </a:rPr>
              <a:t>        -Factura: Esta clase en cambion, tenía todos los atributos para poder realizar la factura que el usuario requeriría, debido a esto, esta clase se relacionaría con la clase anterior</a:t>
            </a:r>
          </a:p>
          <a:p>
            <a:pPr algn="l">
              <a:lnSpc>
                <a:spcPts val="3499"/>
              </a:lnSpc>
            </a:pPr>
            <a:r>
              <a:rPr lang="en-US" sz="2499">
                <a:solidFill>
                  <a:srgbClr val="000000"/>
                </a:solidFill>
                <a:latin typeface="Sniglet"/>
              </a:rPr>
              <a:t>      -Escribir  y leer Factura: Estas clases se utilizaron para poder escribir y leer los archivos .dat lo cual aplicamos con varias clases que ya viene en el paquete de java (FileWriter, FileReader, etc)</a:t>
            </a:r>
          </a:p>
          <a:p>
            <a:pPr algn="l">
              <a:lnSpc>
                <a:spcPts val="3499"/>
              </a:lnSpc>
            </a:pPr>
          </a:p>
          <a:p>
            <a:pPr algn="l">
              <a:lnSpc>
                <a:spcPts val="3499"/>
              </a:lnSpc>
            </a:pPr>
            <a:r>
              <a:rPr lang="en-US" sz="2499">
                <a:solidFill>
                  <a:srgbClr val="000000"/>
                </a:solidFill>
                <a:latin typeface="Sniglet"/>
              </a:rPr>
              <a:t> </a:t>
            </a:r>
          </a:p>
        </p:txBody>
      </p:sp>
      <p:sp>
        <p:nvSpPr>
          <p:cNvPr name="Freeform 4" id="4"/>
          <p:cNvSpPr/>
          <p:nvPr/>
        </p:nvSpPr>
        <p:spPr>
          <a:xfrm flipH="false" flipV="false" rot="-10800000">
            <a:off x="-5603399" y="1553416"/>
            <a:ext cx="8288984" cy="2178906"/>
          </a:xfrm>
          <a:custGeom>
            <a:avLst/>
            <a:gdLst/>
            <a:ahLst/>
            <a:cxnLst/>
            <a:rect r="r" b="b" t="t" l="l"/>
            <a:pathLst>
              <a:path h="2178906" w="8288984">
                <a:moveTo>
                  <a:pt x="0" y="0"/>
                </a:moveTo>
                <a:lnTo>
                  <a:pt x="8288985" y="0"/>
                </a:lnTo>
                <a:lnTo>
                  <a:pt x="8288985" y="2178905"/>
                </a:lnTo>
                <a:lnTo>
                  <a:pt x="0" y="2178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1268" y="2642868"/>
            <a:ext cx="3711040" cy="3137515"/>
          </a:xfrm>
          <a:custGeom>
            <a:avLst/>
            <a:gdLst/>
            <a:ahLst/>
            <a:cxnLst/>
            <a:rect r="r" b="b" t="t" l="l"/>
            <a:pathLst>
              <a:path h="3137515" w="3711040">
                <a:moveTo>
                  <a:pt x="0" y="0"/>
                </a:moveTo>
                <a:lnTo>
                  <a:pt x="3711040" y="0"/>
                </a:lnTo>
                <a:lnTo>
                  <a:pt x="3711040" y="3137516"/>
                </a:lnTo>
                <a:lnTo>
                  <a:pt x="0" y="3137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57349" y="6023670"/>
            <a:ext cx="3538878" cy="1421986"/>
          </a:xfrm>
          <a:custGeom>
            <a:avLst/>
            <a:gdLst/>
            <a:ahLst/>
            <a:cxnLst/>
            <a:rect r="r" b="b" t="t" l="l"/>
            <a:pathLst>
              <a:path h="1421986" w="3538878">
                <a:moveTo>
                  <a:pt x="0" y="0"/>
                </a:moveTo>
                <a:lnTo>
                  <a:pt x="3538878" y="0"/>
                </a:lnTo>
                <a:lnTo>
                  <a:pt x="3538878" y="1421985"/>
                </a:lnTo>
                <a:lnTo>
                  <a:pt x="0" y="1421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879630" y="-1089453"/>
            <a:ext cx="8288984" cy="2178906"/>
          </a:xfrm>
          <a:custGeom>
            <a:avLst/>
            <a:gdLst/>
            <a:ahLst/>
            <a:cxnLst/>
            <a:rect r="r" b="b" t="t" l="l"/>
            <a:pathLst>
              <a:path h="2178906" w="8288984">
                <a:moveTo>
                  <a:pt x="0" y="0"/>
                </a:moveTo>
                <a:lnTo>
                  <a:pt x="8288984" y="0"/>
                </a:lnTo>
                <a:lnTo>
                  <a:pt x="8288984" y="2178906"/>
                </a:lnTo>
                <a:lnTo>
                  <a:pt x="0" y="2178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Freeform 2" id="2"/>
          <p:cNvSpPr/>
          <p:nvPr/>
        </p:nvSpPr>
        <p:spPr>
          <a:xfrm flipH="false" flipV="false" rot="0">
            <a:off x="5918595" y="2695575"/>
            <a:ext cx="5162814" cy="7181493"/>
          </a:xfrm>
          <a:custGeom>
            <a:avLst/>
            <a:gdLst/>
            <a:ahLst/>
            <a:cxnLst/>
            <a:rect r="r" b="b" t="t" l="l"/>
            <a:pathLst>
              <a:path h="7181493" w="5162814">
                <a:moveTo>
                  <a:pt x="0" y="0"/>
                </a:moveTo>
                <a:lnTo>
                  <a:pt x="5162814" y="0"/>
                </a:lnTo>
                <a:lnTo>
                  <a:pt x="5162814" y="7181493"/>
                </a:lnTo>
                <a:lnTo>
                  <a:pt x="0" y="7181493"/>
                </a:lnTo>
                <a:lnTo>
                  <a:pt x="0" y="0"/>
                </a:lnTo>
                <a:close/>
              </a:path>
            </a:pathLst>
          </a:custGeom>
          <a:blipFill>
            <a:blip r:embed="rId2"/>
            <a:stretch>
              <a:fillRect l="0" t="0" r="0" b="0"/>
            </a:stretch>
          </a:blipFill>
        </p:spPr>
      </p:sp>
      <p:sp>
        <p:nvSpPr>
          <p:cNvPr name="TextBox 3" id="3"/>
          <p:cNvSpPr txBox="true"/>
          <p:nvPr/>
        </p:nvSpPr>
        <p:spPr>
          <a:xfrm rot="0">
            <a:off x="2951764" y="159703"/>
            <a:ext cx="1109647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Tabla de impuestos</a:t>
            </a:r>
          </a:p>
        </p:txBody>
      </p:sp>
      <p:sp>
        <p:nvSpPr>
          <p:cNvPr name="TextBox 4" id="4"/>
          <p:cNvSpPr txBox="true"/>
          <p:nvPr/>
        </p:nvSpPr>
        <p:spPr>
          <a:xfrm rot="0">
            <a:off x="2758849" y="1978025"/>
            <a:ext cx="13275159" cy="4222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000000"/>
                </a:solidFill>
                <a:latin typeface="Sniglet"/>
              </a:rPr>
              <a:t>Por favor revisar el archivo .xlsx adjuntado en esta presentacion (Varios).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805621" y="8942007"/>
            <a:ext cx="8288984" cy="2178906"/>
          </a:xfrm>
          <a:custGeom>
            <a:avLst/>
            <a:gdLst/>
            <a:ahLst/>
            <a:cxnLst/>
            <a:rect r="r" b="b" t="t" l="l"/>
            <a:pathLst>
              <a:path h="2178906" w="8288984">
                <a:moveTo>
                  <a:pt x="0" y="0"/>
                </a:moveTo>
                <a:lnTo>
                  <a:pt x="8288985" y="0"/>
                </a:lnTo>
                <a:lnTo>
                  <a:pt x="8288985" y="2178906"/>
                </a:lnTo>
                <a:lnTo>
                  <a:pt x="0" y="2178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36511" y="2266491"/>
            <a:ext cx="8531793" cy="6418112"/>
          </a:xfrm>
          <a:prstGeom prst="rect">
            <a:avLst/>
          </a:prstGeom>
        </p:spPr>
        <p:txBody>
          <a:bodyPr anchor="t" rtlCol="false" tIns="0" lIns="0" bIns="0" rIns="0">
            <a:spAutoFit/>
          </a:bodyPr>
          <a:lstStyle/>
          <a:p>
            <a:pPr algn="l">
              <a:lnSpc>
                <a:spcPts val="3215"/>
              </a:lnSpc>
            </a:pPr>
            <a:r>
              <a:rPr lang="en-US" sz="2296">
                <a:solidFill>
                  <a:srgbClr val="05061C"/>
                </a:solidFill>
                <a:latin typeface="Canva Sans Bold"/>
              </a:rPr>
              <a:t>Nuestro proyecto es eficaz y eficiente, ya que, además de utilizar el paradigma de la programación orientada a objetos (POO), permite al usuario seleccionar los contribuyentes que desee. El programa es adecuado para manejar cualquier cantidad de contribuyentes. Además, cada contribuyente puede ingresar la cantidad de facturas que considere necesarias.</a:t>
            </a:r>
          </a:p>
          <a:p>
            <a:pPr algn="l">
              <a:lnSpc>
                <a:spcPts val="3215"/>
              </a:lnSpc>
            </a:pPr>
            <a:r>
              <a:rPr lang="en-US" sz="2296">
                <a:solidFill>
                  <a:srgbClr val="05061C"/>
                </a:solidFill>
                <a:latin typeface="Canva Sans Bold"/>
              </a:rPr>
              <a:t>Este calcula los impuesto dependiendo del capital que el usuario gana, y  con base a eso se presentará en la factura</a:t>
            </a:r>
          </a:p>
          <a:p>
            <a:pPr algn="l">
              <a:lnSpc>
                <a:spcPts val="3215"/>
              </a:lnSpc>
            </a:pPr>
            <a:r>
              <a:rPr lang="en-US" sz="2296">
                <a:solidFill>
                  <a:srgbClr val="05061C"/>
                </a:solidFill>
                <a:latin typeface="Canva Sans Bold"/>
              </a:rPr>
              <a:t>Tambien implementamos nuevas cosas como en le caso del metodo de java “e.printStackTrace();“ el cual se utiliza para imprimir el stack trace (rastro de la pila de llamadas) de una excepción al flujo de error estándar. Esto es útil para la depuración, ya que proporciona información sobre dónde y por qué ocurrió una excepción.</a:t>
            </a:r>
          </a:p>
          <a:p>
            <a:pPr algn="l">
              <a:lnSpc>
                <a:spcPts val="3215"/>
              </a:lnSpc>
            </a:pPr>
          </a:p>
        </p:txBody>
      </p:sp>
      <p:grpSp>
        <p:nvGrpSpPr>
          <p:cNvPr name="Group 4" id="4"/>
          <p:cNvGrpSpPr/>
          <p:nvPr/>
        </p:nvGrpSpPr>
        <p:grpSpPr>
          <a:xfrm rot="0">
            <a:off x="11404611" y="-537405"/>
            <a:ext cx="8817711" cy="11470777"/>
            <a:chOff x="0" y="0"/>
            <a:chExt cx="2322360" cy="3021110"/>
          </a:xfrm>
        </p:grpSpPr>
        <p:sp>
          <p:nvSpPr>
            <p:cNvPr name="Freeform 5" id="5"/>
            <p:cNvSpPr/>
            <p:nvPr/>
          </p:nvSpPr>
          <p:spPr>
            <a:xfrm flipH="false" flipV="false" rot="0">
              <a:off x="0" y="0"/>
              <a:ext cx="2322360" cy="3021110"/>
            </a:xfrm>
            <a:custGeom>
              <a:avLst/>
              <a:gdLst/>
              <a:ahLst/>
              <a:cxnLst/>
              <a:rect r="r" b="b" t="t" l="l"/>
              <a:pathLst>
                <a:path h="3021110" w="2322360">
                  <a:moveTo>
                    <a:pt x="0" y="0"/>
                  </a:moveTo>
                  <a:lnTo>
                    <a:pt x="2322360" y="0"/>
                  </a:lnTo>
                  <a:lnTo>
                    <a:pt x="2322360" y="3021110"/>
                  </a:lnTo>
                  <a:lnTo>
                    <a:pt x="0" y="3021110"/>
                  </a:lnTo>
                  <a:close/>
                </a:path>
              </a:pathLst>
            </a:custGeom>
            <a:solidFill>
              <a:srgbClr val="4E767D"/>
            </a:solidFill>
          </p:spPr>
        </p:sp>
        <p:sp>
          <p:nvSpPr>
            <p:cNvPr name="TextBox 6" id="6"/>
            <p:cNvSpPr txBox="true"/>
            <p:nvPr/>
          </p:nvSpPr>
          <p:spPr>
            <a:xfrm>
              <a:off x="0" y="-47625"/>
              <a:ext cx="2322360" cy="3068735"/>
            </a:xfrm>
            <a:prstGeom prst="rect">
              <a:avLst/>
            </a:prstGeom>
          </p:spPr>
          <p:txBody>
            <a:bodyPr anchor="ctr" rtlCol="false" tIns="50800" lIns="50800" bIns="50800" rIns="50800"/>
            <a:lstStyle/>
            <a:p>
              <a:pPr algn="ctr">
                <a:lnSpc>
                  <a:spcPts val="3174"/>
                </a:lnSpc>
              </a:pPr>
            </a:p>
          </p:txBody>
        </p:sp>
      </p:grpSp>
      <p:sp>
        <p:nvSpPr>
          <p:cNvPr name="TextBox 7" id="7"/>
          <p:cNvSpPr txBox="true"/>
          <p:nvPr/>
        </p:nvSpPr>
        <p:spPr>
          <a:xfrm rot="0">
            <a:off x="1338872" y="455277"/>
            <a:ext cx="9927072" cy="1614825"/>
          </a:xfrm>
          <a:prstGeom prst="rect">
            <a:avLst/>
          </a:prstGeom>
        </p:spPr>
        <p:txBody>
          <a:bodyPr anchor="t" rtlCol="false" tIns="0" lIns="0" bIns="0" rIns="0">
            <a:spAutoFit/>
          </a:bodyPr>
          <a:lstStyle/>
          <a:p>
            <a:pPr algn="l">
              <a:lnSpc>
                <a:spcPts val="13160"/>
              </a:lnSpc>
            </a:pPr>
            <a:r>
              <a:rPr lang="en-US" sz="9400">
                <a:solidFill>
                  <a:srgbClr val="05061C"/>
                </a:solidFill>
                <a:latin typeface="Mokoto Heavy"/>
              </a:rPr>
              <a:t>NOVEDADES</a:t>
            </a:r>
          </a:p>
        </p:txBody>
      </p:sp>
      <p:sp>
        <p:nvSpPr>
          <p:cNvPr name="Freeform 8" id="8"/>
          <p:cNvSpPr/>
          <p:nvPr/>
        </p:nvSpPr>
        <p:spPr>
          <a:xfrm flipH="true" flipV="false" rot="0">
            <a:off x="11901113" y="1392465"/>
            <a:ext cx="5935599" cy="8229600"/>
          </a:xfrm>
          <a:custGeom>
            <a:avLst/>
            <a:gdLst/>
            <a:ahLst/>
            <a:cxnLst/>
            <a:rect r="r" b="b" t="t" l="l"/>
            <a:pathLst>
              <a:path h="8229600" w="5935599">
                <a:moveTo>
                  <a:pt x="5935599" y="0"/>
                </a:moveTo>
                <a:lnTo>
                  <a:pt x="0" y="0"/>
                </a:lnTo>
                <a:lnTo>
                  <a:pt x="0" y="8229600"/>
                </a:lnTo>
                <a:lnTo>
                  <a:pt x="5935599" y="8229600"/>
                </a:lnTo>
                <a:lnTo>
                  <a:pt x="5935599" y="0"/>
                </a:lnTo>
                <a:close/>
              </a:path>
            </a:pathLst>
          </a:custGeom>
          <a:blipFill>
            <a:blip r:embed="rId4"/>
            <a:stretch>
              <a:fillRect l="0" t="0" r="0" b="0"/>
            </a:stretch>
          </a:blipFill>
        </p:spPr>
      </p:sp>
      <p:sp>
        <p:nvSpPr>
          <p:cNvPr name="Freeform 9" id="9"/>
          <p:cNvSpPr/>
          <p:nvPr/>
        </p:nvSpPr>
        <p:spPr>
          <a:xfrm flipH="false" flipV="false" rot="-10800000">
            <a:off x="15098928" y="-845750"/>
            <a:ext cx="7130775" cy="1874450"/>
          </a:xfrm>
          <a:custGeom>
            <a:avLst/>
            <a:gdLst/>
            <a:ahLst/>
            <a:cxnLst/>
            <a:rect r="r" b="b" t="t" l="l"/>
            <a:pathLst>
              <a:path h="1874450" w="7130775">
                <a:moveTo>
                  <a:pt x="0" y="0"/>
                </a:moveTo>
                <a:lnTo>
                  <a:pt x="7130775" y="0"/>
                </a:lnTo>
                <a:lnTo>
                  <a:pt x="7130775" y="1874450"/>
                </a:lnTo>
                <a:lnTo>
                  <a:pt x="0" y="1874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2449475" y="2271888"/>
            <a:ext cx="13389049" cy="4025082"/>
          </a:xfrm>
          <a:prstGeom prst="rect">
            <a:avLst/>
          </a:prstGeom>
        </p:spPr>
        <p:txBody>
          <a:bodyPr anchor="t" rtlCol="false" tIns="0" lIns="0" bIns="0" rIns="0">
            <a:spAutoFit/>
          </a:bodyPr>
          <a:lstStyle/>
          <a:p>
            <a:pPr algn="ctr" marL="0" indent="0" lvl="0">
              <a:lnSpc>
                <a:spcPts val="15802"/>
              </a:lnSpc>
            </a:pPr>
            <a:r>
              <a:rPr lang="en-US" sz="13168" spc="-697">
                <a:solidFill>
                  <a:srgbClr val="000000"/>
                </a:solidFill>
                <a:latin typeface="Mokoto Bold"/>
              </a:rPr>
              <a:t>MUCHAS GRACIAS</a:t>
            </a:r>
          </a:p>
        </p:txBody>
      </p:sp>
      <p:sp>
        <p:nvSpPr>
          <p:cNvPr name="Freeform 3" id="3"/>
          <p:cNvSpPr/>
          <p:nvPr/>
        </p:nvSpPr>
        <p:spPr>
          <a:xfrm flipH="false" flipV="false" rot="0">
            <a:off x="-6802679" y="446691"/>
            <a:ext cx="10471816" cy="1523173"/>
          </a:xfrm>
          <a:custGeom>
            <a:avLst/>
            <a:gdLst/>
            <a:ahLst/>
            <a:cxnLst/>
            <a:rect r="r" b="b" t="t" l="l"/>
            <a:pathLst>
              <a:path h="1523173" w="10471816">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8213" y="7868825"/>
            <a:ext cx="9453842" cy="3919047"/>
          </a:xfrm>
          <a:custGeom>
            <a:avLst/>
            <a:gdLst/>
            <a:ahLst/>
            <a:cxnLst/>
            <a:rect r="r" b="b" t="t" l="l"/>
            <a:pathLst>
              <a:path h="3919047" w="9453842">
                <a:moveTo>
                  <a:pt x="0" y="0"/>
                </a:moveTo>
                <a:lnTo>
                  <a:pt x="9453843" y="0"/>
                </a:lnTo>
                <a:lnTo>
                  <a:pt x="9453843" y="3919047"/>
                </a:lnTo>
                <a:lnTo>
                  <a:pt x="0" y="3919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40611" y="7734306"/>
            <a:ext cx="2487716" cy="5105388"/>
          </a:xfrm>
          <a:custGeom>
            <a:avLst/>
            <a:gdLst/>
            <a:ahLst/>
            <a:cxnLst/>
            <a:rect r="r" b="b" t="t" l="l"/>
            <a:pathLst>
              <a:path h="5105388" w="2487716">
                <a:moveTo>
                  <a:pt x="0" y="0"/>
                </a:moveTo>
                <a:lnTo>
                  <a:pt x="2487716" y="0"/>
                </a:lnTo>
                <a:lnTo>
                  <a:pt x="2487716" y="5105388"/>
                </a:lnTo>
                <a:lnTo>
                  <a:pt x="0" y="5105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84755" y="7734306"/>
            <a:ext cx="2633170" cy="3368008"/>
          </a:xfrm>
          <a:custGeom>
            <a:avLst/>
            <a:gdLst/>
            <a:ahLst/>
            <a:cxnLst/>
            <a:rect r="r" b="b" t="t" l="l"/>
            <a:pathLst>
              <a:path h="3368008" w="2633170">
                <a:moveTo>
                  <a:pt x="0" y="0"/>
                </a:moveTo>
                <a:lnTo>
                  <a:pt x="2633170" y="0"/>
                </a:lnTo>
                <a:lnTo>
                  <a:pt x="2633170" y="3368008"/>
                </a:lnTo>
                <a:lnTo>
                  <a:pt x="0" y="33680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12810" y="7868825"/>
            <a:ext cx="2608676" cy="3368008"/>
          </a:xfrm>
          <a:custGeom>
            <a:avLst/>
            <a:gdLst/>
            <a:ahLst/>
            <a:cxnLst/>
            <a:rect r="r" b="b" t="t" l="l"/>
            <a:pathLst>
              <a:path h="3368008" w="2608676">
                <a:moveTo>
                  <a:pt x="0" y="0"/>
                </a:moveTo>
                <a:lnTo>
                  <a:pt x="2608676" y="0"/>
                </a:lnTo>
                <a:lnTo>
                  <a:pt x="2608676" y="3368008"/>
                </a:lnTo>
                <a:lnTo>
                  <a:pt x="0" y="3368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517148" y="0"/>
            <a:ext cx="10471816" cy="1523173"/>
          </a:xfrm>
          <a:custGeom>
            <a:avLst/>
            <a:gdLst/>
            <a:ahLst/>
            <a:cxnLst/>
            <a:rect r="r" b="b" t="t" l="l"/>
            <a:pathLst>
              <a:path h="1523173" w="10471816">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DAGHIcwtGU8</dc:identifier>
  <dcterms:modified xsi:type="dcterms:W3CDTF">2011-08-01T06:04:30Z</dcterms:modified>
  <cp:revision>1</cp:revision>
  <dc:title>Presentación Diapositivas Informática y Tecnología Ilustrado Moderno Verde Oscuro</dc:title>
</cp:coreProperties>
</file>